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F600AA-B772-4F9A-B2A3-0A780D714EB7}" v="15" dt="2025-01-20T20:17:43.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BA5396-84CB-0D18-1067-9F4461313EB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862B1137-3923-0561-6DF7-D4814BE68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4F0E62AC-3CFD-6C7C-1B43-6F60042D3035}"/>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5" name="Нижний колонтитул 4">
            <a:extLst>
              <a:ext uri="{FF2B5EF4-FFF2-40B4-BE49-F238E27FC236}">
                <a16:creationId xmlns:a16="http://schemas.microsoft.com/office/drawing/2014/main" id="{70ACB84B-736C-D894-D2E3-757C386C8023}"/>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82E34637-FCFF-3259-E673-8256DBD7BB37}"/>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3128332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8EF51F-76B8-524D-7901-92AE78952BA7}"/>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7E26E7AB-BBEF-78C6-093E-476ADADE1E5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0DC90272-4BA3-D079-AE84-A22C4E9CC14E}"/>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5" name="Нижний колонтитул 4">
            <a:extLst>
              <a:ext uri="{FF2B5EF4-FFF2-40B4-BE49-F238E27FC236}">
                <a16:creationId xmlns:a16="http://schemas.microsoft.com/office/drawing/2014/main" id="{DAB02C40-859F-309C-646B-63E2B5FEAF5B}"/>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11F7F252-AFFA-5482-4B65-38A963413BB7}"/>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132770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12D6CC8-26AF-097A-C24F-872EF861A083}"/>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8B7D8B6B-E9EF-7F08-CD74-7D8BE9DA3EC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FF7603AB-2D11-1786-6AA0-18AB84A5AB83}"/>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5" name="Нижний колонтитул 4">
            <a:extLst>
              <a:ext uri="{FF2B5EF4-FFF2-40B4-BE49-F238E27FC236}">
                <a16:creationId xmlns:a16="http://schemas.microsoft.com/office/drawing/2014/main" id="{13353C6E-0F4A-4228-D6CC-5DE1DCE2C7BF}"/>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1DF31AE4-F9C8-43D4-2E0C-6BB66443240F}"/>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296780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7E1265-5679-BB84-537C-B4902075F878}"/>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7522DEE5-E029-3FE7-3FF0-2211E19D986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775B293F-08DB-AE3C-6BAF-01617BB2CE0E}"/>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5" name="Нижний колонтитул 4">
            <a:extLst>
              <a:ext uri="{FF2B5EF4-FFF2-40B4-BE49-F238E27FC236}">
                <a16:creationId xmlns:a16="http://schemas.microsoft.com/office/drawing/2014/main" id="{5C51598F-10FF-688B-5583-4AA284F3D200}"/>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06F2B47A-55BC-4CA7-0804-CE2708C668C8}"/>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321527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EE3E6E-1B2B-F9B1-01DA-A9C9F0FE26F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257ECA73-C2E6-A0EC-602A-1AB5FFAC1B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79CD2E3-9221-B775-1882-FC30F00AF740}"/>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5" name="Нижний колонтитул 4">
            <a:extLst>
              <a:ext uri="{FF2B5EF4-FFF2-40B4-BE49-F238E27FC236}">
                <a16:creationId xmlns:a16="http://schemas.microsoft.com/office/drawing/2014/main" id="{4F387C93-8619-186E-1207-35C647352722}"/>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FD302D63-D5BC-FF82-D83E-E541A057A792}"/>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216602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6EE2B3-F337-B1C6-39BD-5D776354DCCF}"/>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CD0BB139-BD1C-AC1F-9864-9E8A7B12222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E3ED13CF-BFE7-59A8-D988-FB556609111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A72144E9-A458-A5A0-E35C-FE3A8D47AFEA}"/>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6" name="Нижний колонтитул 5">
            <a:extLst>
              <a:ext uri="{FF2B5EF4-FFF2-40B4-BE49-F238E27FC236}">
                <a16:creationId xmlns:a16="http://schemas.microsoft.com/office/drawing/2014/main" id="{3C4A848E-2DD5-429A-3FF2-81A27945454A}"/>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06BE1FF8-57B9-AD81-9E3D-D5826F254747}"/>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970173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4075D1-D0FA-5BD1-4278-B923F6C4FE8F}"/>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B70BDA9F-75C6-FBA5-82F3-9BA34F29C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290DFA5-42BD-08FC-402B-C5E4AE13F83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1DB05106-3ECE-5203-F60B-BA7347A479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6AB1B99-F4A6-2C8C-131F-E29EB58EA36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72E06BE4-1DE9-000F-1DD4-CF16DD44C73C}"/>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8" name="Нижний колонтитул 7">
            <a:extLst>
              <a:ext uri="{FF2B5EF4-FFF2-40B4-BE49-F238E27FC236}">
                <a16:creationId xmlns:a16="http://schemas.microsoft.com/office/drawing/2014/main" id="{4C7528F2-950D-9D9A-0C20-971651A2DD76}"/>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C40A6E33-A9EB-A886-3389-34BFE84C85AA}"/>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519849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289387-83BE-7C58-9DB1-CCC1C18A0B62}"/>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F5577407-2ABC-C6A5-327F-7DDC2C95030F}"/>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4" name="Нижний колонтитул 3">
            <a:extLst>
              <a:ext uri="{FF2B5EF4-FFF2-40B4-BE49-F238E27FC236}">
                <a16:creationId xmlns:a16="http://schemas.microsoft.com/office/drawing/2014/main" id="{2245063E-D27B-12CC-6645-3909ED8B98DA}"/>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FDFF630F-BB40-AAA7-1DD0-D7C0041A61A0}"/>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283514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8690A14-E387-9FD4-4C3D-D99C24F9A69E}"/>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3" name="Нижний колонтитул 2">
            <a:extLst>
              <a:ext uri="{FF2B5EF4-FFF2-40B4-BE49-F238E27FC236}">
                <a16:creationId xmlns:a16="http://schemas.microsoft.com/office/drawing/2014/main" id="{DBB70E7D-7DB6-CD92-47D4-5D270D1F81D1}"/>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82DDA699-93C1-F2FA-A17E-47709B72E0D4}"/>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305448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482D30-0488-1DE3-E2F1-92D082C5F88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7B9E652E-4C8C-5618-1F8B-B245AC801C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8346C898-E5EA-AEED-0171-4E35F93EC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CA2201C-D92A-B628-DF06-4FCC371CD2E3}"/>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6" name="Нижний колонтитул 5">
            <a:extLst>
              <a:ext uri="{FF2B5EF4-FFF2-40B4-BE49-F238E27FC236}">
                <a16:creationId xmlns:a16="http://schemas.microsoft.com/office/drawing/2014/main" id="{D88A815D-B41A-026B-9493-5A4B427D3D98}"/>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DAAC471C-835B-A1D7-BC4C-1AB5CD986A5D}"/>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223705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391E41-CC46-C398-10F1-B04EA32FE2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06C4E292-55B3-8209-A578-C416EB7DB8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ED7D83D3-EA1B-C2A8-3411-7A2B9D67F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DE539C2-47B4-DC59-F1CC-01C525AB0462}"/>
              </a:ext>
            </a:extLst>
          </p:cNvPr>
          <p:cNvSpPr>
            <a:spLocks noGrp="1"/>
          </p:cNvSpPr>
          <p:nvPr>
            <p:ph type="dt" sz="half" idx="10"/>
          </p:nvPr>
        </p:nvSpPr>
        <p:spPr/>
        <p:txBody>
          <a:bodyPr/>
          <a:lstStyle/>
          <a:p>
            <a:fld id="{3A0029BF-B007-4583-8355-3045B8BDA869}" type="datetimeFigureOut">
              <a:rPr lang="ru-KZ" smtClean="0"/>
              <a:t>21.01.2025</a:t>
            </a:fld>
            <a:endParaRPr lang="ru-KZ"/>
          </a:p>
        </p:txBody>
      </p:sp>
      <p:sp>
        <p:nvSpPr>
          <p:cNvPr id="6" name="Нижний колонтитул 5">
            <a:extLst>
              <a:ext uri="{FF2B5EF4-FFF2-40B4-BE49-F238E27FC236}">
                <a16:creationId xmlns:a16="http://schemas.microsoft.com/office/drawing/2014/main" id="{86504E2A-A02C-86DA-5084-F22E43D17BA5}"/>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1EEC2B77-975D-079E-1007-B72E946C0778}"/>
              </a:ext>
            </a:extLst>
          </p:cNvPr>
          <p:cNvSpPr>
            <a:spLocks noGrp="1"/>
          </p:cNvSpPr>
          <p:nvPr>
            <p:ph type="sldNum" sz="quarter" idx="12"/>
          </p:nvPr>
        </p:nvSpPr>
        <p:spPr/>
        <p:txBody>
          <a:bodyPr/>
          <a:lstStyle/>
          <a:p>
            <a:fld id="{7AC1A99C-DB7D-4BFA-A10A-0325E4954547}" type="slidenum">
              <a:rPr lang="ru-KZ" smtClean="0"/>
              <a:t>‹#›</a:t>
            </a:fld>
            <a:endParaRPr lang="ru-KZ"/>
          </a:p>
        </p:txBody>
      </p:sp>
    </p:spTree>
    <p:extLst>
      <p:ext uri="{BB962C8B-B14F-4D97-AF65-F5344CB8AC3E}">
        <p14:creationId xmlns:p14="http://schemas.microsoft.com/office/powerpoint/2010/main" val="345892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80C045-5ABE-174D-5FBB-707E9987C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B4307930-DC71-4265-7D6B-70F0FF072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BD717638-1C4B-403D-2A65-D0C96ADF66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0029BF-B007-4583-8355-3045B8BDA869}" type="datetimeFigureOut">
              <a:rPr lang="ru-KZ" smtClean="0"/>
              <a:t>21.01.2025</a:t>
            </a:fld>
            <a:endParaRPr lang="ru-KZ"/>
          </a:p>
        </p:txBody>
      </p:sp>
      <p:sp>
        <p:nvSpPr>
          <p:cNvPr id="5" name="Нижний колонтитул 4">
            <a:extLst>
              <a:ext uri="{FF2B5EF4-FFF2-40B4-BE49-F238E27FC236}">
                <a16:creationId xmlns:a16="http://schemas.microsoft.com/office/drawing/2014/main" id="{B7A1BEA9-37D2-0E08-E612-4BE22EC505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KZ"/>
          </a:p>
        </p:txBody>
      </p:sp>
      <p:sp>
        <p:nvSpPr>
          <p:cNvPr id="6" name="Номер слайда 5">
            <a:extLst>
              <a:ext uri="{FF2B5EF4-FFF2-40B4-BE49-F238E27FC236}">
                <a16:creationId xmlns:a16="http://schemas.microsoft.com/office/drawing/2014/main" id="{DCC35C08-8C0E-3604-E84D-E9744CF8D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C1A99C-DB7D-4BFA-A10A-0325E4954547}" type="slidenum">
              <a:rPr lang="ru-KZ" smtClean="0"/>
              <a:t>‹#›</a:t>
            </a:fld>
            <a:endParaRPr lang="ru-KZ"/>
          </a:p>
        </p:txBody>
      </p:sp>
    </p:spTree>
    <p:extLst>
      <p:ext uri="{BB962C8B-B14F-4D97-AF65-F5344CB8AC3E}">
        <p14:creationId xmlns:p14="http://schemas.microsoft.com/office/powerpoint/2010/main" val="1820473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ohyai6GIRZ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pQgxiQAMTTo"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adilet.zan.kz/rus/docs/V1800017565#z15"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descr="Изображение выглядит как искусство, картина, рисунок, мультфильм&#10;&#10;Автоматически созданное описание">
            <a:extLst>
              <a:ext uri="{FF2B5EF4-FFF2-40B4-BE49-F238E27FC236}">
                <a16:creationId xmlns:a16="http://schemas.microsoft.com/office/drawing/2014/main" id="{12D139E2-D431-0D51-C890-EDD3EBCD2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81" y="552240"/>
            <a:ext cx="5753519" cy="5753519"/>
          </a:xfrm>
          <a:prstGeom prst="rect">
            <a:avLst/>
          </a:prstGeom>
        </p:spPr>
      </p:pic>
      <p:sp>
        <p:nvSpPr>
          <p:cNvPr id="8" name="TextBox 7">
            <a:extLst>
              <a:ext uri="{FF2B5EF4-FFF2-40B4-BE49-F238E27FC236}">
                <a16:creationId xmlns:a16="http://schemas.microsoft.com/office/drawing/2014/main" id="{CA931BD1-BC1D-77AC-9A1D-C028F186D805}"/>
              </a:ext>
            </a:extLst>
          </p:cNvPr>
          <p:cNvSpPr txBox="1"/>
          <p:nvPr/>
        </p:nvSpPr>
        <p:spPr>
          <a:xfrm>
            <a:off x="3300463" y="74735"/>
            <a:ext cx="5439509" cy="369332"/>
          </a:xfrm>
          <a:prstGeom prst="rect">
            <a:avLst/>
          </a:prstGeom>
          <a:noFill/>
        </p:spPr>
        <p:txBody>
          <a:bodyPr wrap="square" rtlCol="0">
            <a:spAutoFit/>
          </a:bodyPr>
          <a:lstStyle/>
          <a:p>
            <a:r>
              <a:rPr lang="kk-KZ" b="1" dirty="0"/>
              <a:t>Жаратылыстану ғылымдары және инженерия</a:t>
            </a:r>
            <a:endParaRPr lang="ru-KZ" b="1" dirty="0"/>
          </a:p>
        </p:txBody>
      </p:sp>
      <p:sp>
        <p:nvSpPr>
          <p:cNvPr id="9" name="TextBox 8">
            <a:extLst>
              <a:ext uri="{FF2B5EF4-FFF2-40B4-BE49-F238E27FC236}">
                <a16:creationId xmlns:a16="http://schemas.microsoft.com/office/drawing/2014/main" id="{A5C043C7-5042-73E3-1E21-ABB9C00E4C05}"/>
              </a:ext>
            </a:extLst>
          </p:cNvPr>
          <p:cNvSpPr txBox="1"/>
          <p:nvPr/>
        </p:nvSpPr>
        <p:spPr>
          <a:xfrm>
            <a:off x="6243687" y="444067"/>
            <a:ext cx="5439509" cy="6247864"/>
          </a:xfrm>
          <a:prstGeom prst="rect">
            <a:avLst/>
          </a:prstGeom>
          <a:noFill/>
        </p:spPr>
        <p:txBody>
          <a:bodyPr wrap="square" rtlCol="0">
            <a:spAutoFit/>
          </a:bodyPr>
          <a:lstStyle/>
          <a:p>
            <a:pPr algn="just"/>
            <a:r>
              <a:rPr lang="kk-KZ" sz="1600" b="1" dirty="0"/>
              <a:t>Жаратылыстану ғылымдары</a:t>
            </a:r>
            <a:r>
              <a:rPr lang="en-US" sz="1600" dirty="0"/>
              <a:t> </a:t>
            </a:r>
            <a:r>
              <a:rPr lang="kk-KZ" sz="1600" dirty="0"/>
              <a:t>– бұл табиғи құбылыстарды жүйелі бақылау, эксперименттер мен талдау арқылы түсінуге, сипаттауға және түсіндіруге бағытталған ғылым саласы. Ол ғаламның физикалық, химиялық және биологиялық аспектілерін зерттейді, табиғи жүйелердің қалай жұмыс істейтіні мен өзара әрекеттесетінін қарастырады. Табиғи ғылымдар физика, химия, биология, астрономия және жер туралы ғылымдар сияқты негізгі салаларға бөлінеді, әрқайсысы табиғи әлемнің белгілі бір аспектілерін зерттейді. Оның басты мақсаты – табиғи үдерістерді басқаратын әмбебап заңдар мен принциптерді ашу, болжаулар жасау және технология мен адамзат түсінігін дамытуға ықпал ету.</a:t>
            </a:r>
            <a:endParaRPr lang="en-US" sz="1600" dirty="0"/>
          </a:p>
          <a:p>
            <a:pPr algn="just"/>
            <a:r>
              <a:rPr lang="kk-KZ" sz="1600" b="1" dirty="0"/>
              <a:t>Инженерия</a:t>
            </a:r>
            <a:r>
              <a:rPr lang="kk-KZ" sz="1600" dirty="0"/>
              <a:t> – бұл ғылыми, математикалық және практикалық білімдерді қолдана отырып, нақты өмірдегі мәселелерді шешуге арналған жүйелерді, құрылымдарды, құрылғылар мен процестерді жобалау, дамыту және оңтайландыру саласы. Ол тиімді және инновациялық шешімдер жасауға бағытталады, сонымен қатар шығын, қауіпсіздік және қоршаған ортаға әсер сияқты шектеулерді ескереді. Инженерия механикалық, азаматтық, электрлік, химиялық және бағдарламалық инженерия сияқты әртүрлі бағыттарды қамтиды, әрқайсысы технология мен өнеркәсіптегі нақты мәселелерді шешуге арналған.</a:t>
            </a:r>
            <a:endParaRPr lang="ru-KZ" sz="1600" dirty="0"/>
          </a:p>
        </p:txBody>
      </p:sp>
    </p:spTree>
    <p:extLst>
      <p:ext uri="{BB962C8B-B14F-4D97-AF65-F5344CB8AC3E}">
        <p14:creationId xmlns:p14="http://schemas.microsoft.com/office/powerpoint/2010/main" val="273760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A8457-351A-5580-0538-11BAB15B8AA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A9B5F64-4C5B-A50D-970B-5AC031E83F90}"/>
              </a:ext>
            </a:extLst>
          </p:cNvPr>
          <p:cNvSpPr txBox="1"/>
          <p:nvPr/>
        </p:nvSpPr>
        <p:spPr>
          <a:xfrm>
            <a:off x="6234163" y="82208"/>
            <a:ext cx="5864051" cy="6740307"/>
          </a:xfrm>
          <a:prstGeom prst="rect">
            <a:avLst/>
          </a:prstGeom>
          <a:noFill/>
        </p:spPr>
        <p:txBody>
          <a:bodyPr wrap="square" rtlCol="0">
            <a:spAutoFit/>
          </a:bodyPr>
          <a:lstStyle/>
          <a:p>
            <a:pPr algn="just"/>
            <a:r>
              <a:rPr lang="kk-KZ" b="1" dirty="0"/>
              <a:t>Ғылым картасы</a:t>
            </a:r>
            <a:r>
              <a:rPr lang="kk-KZ" dirty="0"/>
              <a:t> – әртүрлі ғылыми салалардың арасындағы байланыстарды, өзара тәуелділікті және қарым-қатынастарды көрсететін концептуалды визуализация. Ол көбінесе келесі элементтерді қамтиды:</a:t>
            </a:r>
            <a:endParaRPr lang="en-US" dirty="0"/>
          </a:p>
          <a:p>
            <a:pPr algn="just"/>
            <a:r>
              <a:rPr lang="kk-KZ" b="1" dirty="0"/>
              <a:t>Жаратылыстану ғылымдары:</a:t>
            </a:r>
            <a:r>
              <a:rPr lang="kk-KZ" dirty="0"/>
              <a:t> Физика, Химия, Биология, Астрономия, Жер туралы ғылымдар.</a:t>
            </a:r>
          </a:p>
          <a:p>
            <a:pPr algn="just"/>
            <a:r>
              <a:rPr lang="kk-KZ" b="1" dirty="0"/>
              <a:t>Формалды ғылымдар:</a:t>
            </a:r>
            <a:r>
              <a:rPr lang="kk-KZ" dirty="0"/>
              <a:t> Математика, Статистика, Компьютерлік ғылымдар.</a:t>
            </a:r>
          </a:p>
          <a:p>
            <a:pPr algn="just"/>
            <a:r>
              <a:rPr lang="kk-KZ" b="1" dirty="0"/>
              <a:t>Қолданбалы ғылымдар:</a:t>
            </a:r>
            <a:r>
              <a:rPr lang="kk-KZ" dirty="0"/>
              <a:t> Инженерия, Медицина, Қоршаған орта ғылымдары.</a:t>
            </a:r>
          </a:p>
          <a:p>
            <a:pPr algn="just"/>
            <a:r>
              <a:rPr lang="kk-KZ" b="1" dirty="0"/>
              <a:t>Әлеуметтік ғылымдар: </a:t>
            </a:r>
            <a:r>
              <a:rPr lang="kk-KZ" dirty="0"/>
              <a:t>Социология, Антропология, Психология, Саясаттану, Экономика.</a:t>
            </a:r>
          </a:p>
          <a:p>
            <a:pPr algn="just"/>
            <a:r>
              <a:rPr lang="kk-KZ" b="1" dirty="0"/>
              <a:t>Гуманитарлық ғылымдар: </a:t>
            </a:r>
            <a:r>
              <a:rPr lang="kk-KZ" dirty="0"/>
              <a:t>Тарих, Философия, Лингвистика, Әдебиет, Өнер.</a:t>
            </a:r>
          </a:p>
          <a:p>
            <a:pPr algn="just"/>
            <a:r>
              <a:rPr lang="kk-KZ" b="1" dirty="0"/>
              <a:t>Пәнаралық салалар: </a:t>
            </a:r>
            <a:r>
              <a:rPr lang="kk-KZ" dirty="0"/>
              <a:t>Биофизика, Геохимия, Биоинформатика, Когнитивтік ғылым, Қоршаған орта зерттеулері.</a:t>
            </a:r>
          </a:p>
          <a:p>
            <a:pPr algn="just"/>
            <a:r>
              <a:rPr lang="kk-KZ" b="1" dirty="0"/>
              <a:t>Қазіргі заманғы бағыттар: </a:t>
            </a:r>
            <a:r>
              <a:rPr lang="kk-KZ" dirty="0"/>
              <a:t>Жасанды интеллект, Кванттық есептеулер, Нанотехнология, Тұрақтылық ғылымы.</a:t>
            </a:r>
          </a:p>
          <a:p>
            <a:pPr algn="just"/>
            <a:r>
              <a:rPr lang="kk-KZ" b="1" dirty="0"/>
              <a:t>Ғылыми әдіснама және құралдар:</a:t>
            </a:r>
            <a:r>
              <a:rPr lang="kk-KZ" dirty="0"/>
              <a:t> Эксперименттік әдістер, Теориялық тәсілдер, Есептеу модельдері, Статистикалық талдау.</a:t>
            </a:r>
            <a:endParaRPr lang="ru-KZ" dirty="0"/>
          </a:p>
        </p:txBody>
      </p:sp>
      <p:pic>
        <p:nvPicPr>
          <p:cNvPr id="3" name="Рисунок 2" descr="Изображение выглядит как искусство, круг, текст, мозаика&#10;&#10;Автоматически созданное описание">
            <a:extLst>
              <a:ext uri="{FF2B5EF4-FFF2-40B4-BE49-F238E27FC236}">
                <a16:creationId xmlns:a16="http://schemas.microsoft.com/office/drawing/2014/main" id="{736F2206-050B-728C-5F22-7B9FB4836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49" y="162762"/>
            <a:ext cx="5864051" cy="5864051"/>
          </a:xfrm>
          <a:prstGeom prst="rect">
            <a:avLst/>
          </a:prstGeom>
        </p:spPr>
      </p:pic>
      <p:sp>
        <p:nvSpPr>
          <p:cNvPr id="4" name="TextBox 3">
            <a:extLst>
              <a:ext uri="{FF2B5EF4-FFF2-40B4-BE49-F238E27FC236}">
                <a16:creationId xmlns:a16="http://schemas.microsoft.com/office/drawing/2014/main" id="{BB775E64-73DE-5F93-2CE9-EC2D46F27D60}"/>
              </a:ext>
            </a:extLst>
          </p:cNvPr>
          <p:cNvSpPr txBox="1"/>
          <p:nvPr/>
        </p:nvSpPr>
        <p:spPr>
          <a:xfrm>
            <a:off x="338188" y="6180260"/>
            <a:ext cx="5439509" cy="369332"/>
          </a:xfrm>
          <a:prstGeom prst="rect">
            <a:avLst/>
          </a:prstGeom>
          <a:noFill/>
        </p:spPr>
        <p:txBody>
          <a:bodyPr wrap="square" rtlCol="0">
            <a:spAutoFit/>
          </a:bodyPr>
          <a:lstStyle/>
          <a:p>
            <a:r>
              <a:rPr lang="en-US" b="1" dirty="0">
                <a:hlinkClick r:id="rId3"/>
              </a:rPr>
              <a:t>https://www.youtube.com/watch?v=ohyai6GIRZg</a:t>
            </a:r>
            <a:r>
              <a:rPr lang="en-US" b="1" dirty="0"/>
              <a:t> </a:t>
            </a:r>
            <a:endParaRPr lang="ru-KZ" b="1" dirty="0"/>
          </a:p>
        </p:txBody>
      </p:sp>
    </p:spTree>
    <p:extLst>
      <p:ext uri="{BB962C8B-B14F-4D97-AF65-F5344CB8AC3E}">
        <p14:creationId xmlns:p14="http://schemas.microsoft.com/office/powerpoint/2010/main" val="2490900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27AE7-18DE-F7AC-4CA0-0266248A18B5}"/>
            </a:ext>
          </a:extLst>
        </p:cNvPr>
        <p:cNvGrpSpPr/>
        <p:nvPr/>
      </p:nvGrpSpPr>
      <p:grpSpPr>
        <a:xfrm>
          <a:off x="0" y="0"/>
          <a:ext cx="0" cy="0"/>
          <a:chOff x="0" y="0"/>
          <a:chExt cx="0" cy="0"/>
        </a:xfrm>
      </p:grpSpPr>
      <p:pic>
        <p:nvPicPr>
          <p:cNvPr id="3" name="Рисунок 2" descr="Изображение выглядит как текст, карта&#10;&#10;Автоматически созданное описание">
            <a:extLst>
              <a:ext uri="{FF2B5EF4-FFF2-40B4-BE49-F238E27FC236}">
                <a16:creationId xmlns:a16="http://schemas.microsoft.com/office/drawing/2014/main" id="{982BFBC4-9714-EC12-6EB5-088E5B46E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4" y="60296"/>
            <a:ext cx="6255937" cy="6255937"/>
          </a:xfrm>
          <a:prstGeom prst="rect">
            <a:avLst/>
          </a:prstGeom>
        </p:spPr>
      </p:pic>
      <p:sp>
        <p:nvSpPr>
          <p:cNvPr id="4" name="TextBox 3">
            <a:extLst>
              <a:ext uri="{FF2B5EF4-FFF2-40B4-BE49-F238E27FC236}">
                <a16:creationId xmlns:a16="http://schemas.microsoft.com/office/drawing/2014/main" id="{E660334B-702D-8F2B-EE9D-F134ECED1BD5}"/>
              </a:ext>
            </a:extLst>
          </p:cNvPr>
          <p:cNvSpPr txBox="1"/>
          <p:nvPr/>
        </p:nvSpPr>
        <p:spPr>
          <a:xfrm>
            <a:off x="338188" y="6411370"/>
            <a:ext cx="5439509" cy="369332"/>
          </a:xfrm>
          <a:prstGeom prst="rect">
            <a:avLst/>
          </a:prstGeom>
          <a:noFill/>
        </p:spPr>
        <p:txBody>
          <a:bodyPr wrap="square" rtlCol="0">
            <a:spAutoFit/>
          </a:bodyPr>
          <a:lstStyle/>
          <a:p>
            <a:r>
              <a:rPr lang="en-US" b="1" dirty="0">
                <a:hlinkClick r:id="rId3"/>
              </a:rPr>
              <a:t>https://www.youtube.com/watch?v=pQgxiQAMTTo</a:t>
            </a:r>
            <a:r>
              <a:rPr lang="en-US" b="1" dirty="0"/>
              <a:t> </a:t>
            </a:r>
            <a:endParaRPr lang="ru-KZ" b="1" dirty="0"/>
          </a:p>
        </p:txBody>
      </p:sp>
      <p:sp>
        <p:nvSpPr>
          <p:cNvPr id="5" name="TextBox 4">
            <a:extLst>
              <a:ext uri="{FF2B5EF4-FFF2-40B4-BE49-F238E27FC236}">
                <a16:creationId xmlns:a16="http://schemas.microsoft.com/office/drawing/2014/main" id="{06E49BDB-8164-5A69-094B-98A5E0DEAE58}"/>
              </a:ext>
            </a:extLst>
          </p:cNvPr>
          <p:cNvSpPr txBox="1"/>
          <p:nvPr/>
        </p:nvSpPr>
        <p:spPr>
          <a:xfrm>
            <a:off x="6329413" y="82208"/>
            <a:ext cx="5864051" cy="6247864"/>
          </a:xfrm>
          <a:prstGeom prst="rect">
            <a:avLst/>
          </a:prstGeom>
          <a:noFill/>
        </p:spPr>
        <p:txBody>
          <a:bodyPr wrap="square" rtlCol="0">
            <a:spAutoFit/>
          </a:bodyPr>
          <a:lstStyle/>
          <a:p>
            <a:pPr algn="just"/>
            <a:r>
              <a:rPr lang="kk-KZ" sz="1600" b="1" dirty="0"/>
              <a:t>Инженерия картасы</a:t>
            </a:r>
            <a:r>
              <a:rPr lang="kk-KZ" sz="1600" dirty="0"/>
              <a:t> – бұл инженерияның әртүрлі салалары арасындағы байланыстарды көрсететін визуализация. Төменде инженерия картасының негізгі бөліктері көрсетілген:</a:t>
            </a:r>
          </a:p>
          <a:p>
            <a:pPr algn="just"/>
            <a:r>
              <a:rPr lang="kk-KZ" sz="1600" dirty="0"/>
              <a:t>Негізгі инженерия салалары:</a:t>
            </a:r>
          </a:p>
          <a:p>
            <a:pPr algn="just"/>
            <a:r>
              <a:rPr lang="kk-KZ" sz="1600" b="1" dirty="0"/>
              <a:t>Механикалық инженерия</a:t>
            </a:r>
            <a:r>
              <a:rPr lang="kk-KZ" sz="1600" dirty="0"/>
              <a:t> (машиналар мен механизмдерді жобалау және жасау).</a:t>
            </a:r>
          </a:p>
          <a:p>
            <a:pPr algn="just"/>
            <a:r>
              <a:rPr lang="kk-KZ" sz="1600" b="1" dirty="0"/>
              <a:t>Азаматтық инженерия</a:t>
            </a:r>
            <a:r>
              <a:rPr lang="kk-KZ" sz="1600" dirty="0"/>
              <a:t> (ғимараттар, көпірлер және инфрақұрылымды жобалау).</a:t>
            </a:r>
          </a:p>
          <a:p>
            <a:pPr algn="just"/>
            <a:r>
              <a:rPr lang="kk-KZ" sz="1600" b="1" dirty="0"/>
              <a:t>Электр инженериясы</a:t>
            </a:r>
            <a:r>
              <a:rPr lang="kk-KZ" sz="1600" dirty="0"/>
              <a:t> (электр жүйелері мен құрылғыларды зерттеу және құру).</a:t>
            </a:r>
          </a:p>
          <a:p>
            <a:pPr algn="just"/>
            <a:r>
              <a:rPr lang="kk-KZ" sz="1600" b="1" dirty="0"/>
              <a:t>Химиялық инженерия</a:t>
            </a:r>
            <a:r>
              <a:rPr lang="kk-KZ" sz="1600" dirty="0"/>
              <a:t> (химиялық процестер мен өндірістерді дамыту).</a:t>
            </a:r>
          </a:p>
          <a:p>
            <a:pPr algn="just"/>
            <a:r>
              <a:rPr lang="kk-KZ" sz="1600" dirty="0"/>
              <a:t>Арнайы және пәнаралық салалар:</a:t>
            </a:r>
          </a:p>
          <a:p>
            <a:pPr algn="just"/>
            <a:r>
              <a:rPr lang="kk-KZ" sz="1600" b="1" dirty="0"/>
              <a:t>Аэроғарыштық инженерия</a:t>
            </a:r>
            <a:r>
              <a:rPr lang="kk-KZ" sz="1600" dirty="0"/>
              <a:t> (әуе және ғарыштық аппараттарды жобалау).</a:t>
            </a:r>
          </a:p>
          <a:p>
            <a:pPr algn="just"/>
            <a:r>
              <a:rPr lang="kk-KZ" sz="1600" b="1" dirty="0"/>
              <a:t>Биомедициналық инженерия</a:t>
            </a:r>
            <a:r>
              <a:rPr lang="kk-KZ" sz="1600" dirty="0"/>
              <a:t> (медициналық жабдықтар мен технологияларды жасау).</a:t>
            </a:r>
          </a:p>
          <a:p>
            <a:pPr algn="just"/>
            <a:r>
              <a:rPr lang="kk-KZ" sz="1600" b="1" dirty="0"/>
              <a:t>Қоршаған орта инженериясы</a:t>
            </a:r>
            <a:r>
              <a:rPr lang="kk-KZ" sz="1600" dirty="0"/>
              <a:t> (экологиялық проблемаларды шешу).</a:t>
            </a:r>
          </a:p>
          <a:p>
            <a:pPr algn="just"/>
            <a:r>
              <a:rPr lang="kk-KZ" sz="1600" b="1" dirty="0"/>
              <a:t>Бағдарламалық инженерия</a:t>
            </a:r>
            <a:r>
              <a:rPr lang="kk-KZ" sz="1600" dirty="0"/>
              <a:t> (бағдарламалық жасақтаманы әзірлеу).</a:t>
            </a:r>
          </a:p>
          <a:p>
            <a:pPr algn="just"/>
            <a:r>
              <a:rPr lang="kk-KZ" sz="1600" b="1" dirty="0"/>
              <a:t>Робототехника</a:t>
            </a:r>
            <a:r>
              <a:rPr lang="kk-KZ" sz="1600" dirty="0"/>
              <a:t> (роботтарды жобалау және бағдарламалау).</a:t>
            </a:r>
          </a:p>
          <a:p>
            <a:pPr algn="just"/>
            <a:r>
              <a:rPr lang="kk-KZ" sz="1600" dirty="0"/>
              <a:t>Қосымша бағыттар:</a:t>
            </a:r>
          </a:p>
          <a:p>
            <a:pPr algn="just"/>
            <a:r>
              <a:rPr lang="kk-KZ" sz="1600" dirty="0"/>
              <a:t>Автомобиль инженериясы, Нанотехнология инженериясы, Жылуэнергетика, Мұнай және газ инженериясы.</a:t>
            </a:r>
            <a:endParaRPr lang="ru-KZ" sz="1600" dirty="0"/>
          </a:p>
        </p:txBody>
      </p:sp>
    </p:spTree>
    <p:extLst>
      <p:ext uri="{BB962C8B-B14F-4D97-AF65-F5344CB8AC3E}">
        <p14:creationId xmlns:p14="http://schemas.microsoft.com/office/powerpoint/2010/main" val="3187667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E59AE-EA4B-E032-9068-957C71E42C6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B785AC1-42DB-A6D8-ED47-46DABD9BED98}"/>
              </a:ext>
            </a:extLst>
          </p:cNvPr>
          <p:cNvSpPr txBox="1"/>
          <p:nvPr/>
        </p:nvSpPr>
        <p:spPr>
          <a:xfrm>
            <a:off x="8791576" y="1272833"/>
            <a:ext cx="3147962" cy="2062103"/>
          </a:xfrm>
          <a:prstGeom prst="rect">
            <a:avLst/>
          </a:prstGeom>
          <a:noFill/>
        </p:spPr>
        <p:txBody>
          <a:bodyPr wrap="square" rtlCol="0">
            <a:spAutoFit/>
          </a:bodyPr>
          <a:lstStyle/>
          <a:p>
            <a:pPr algn="just"/>
            <a:r>
              <a:rPr lang="ru-RU" sz="1600" b="1" dirty="0"/>
              <a:t>Классификатор направлений подготовки кадров с высшим и послевузовским образованием:</a:t>
            </a:r>
            <a:endParaRPr lang="en-US" sz="1600" b="1" dirty="0"/>
          </a:p>
          <a:p>
            <a:pPr algn="just"/>
            <a:endParaRPr lang="en-US" sz="1600" b="1" dirty="0"/>
          </a:p>
          <a:p>
            <a:pPr algn="just"/>
            <a:r>
              <a:rPr lang="en-US" sz="1600" b="1" dirty="0">
                <a:hlinkClick r:id="rId2"/>
              </a:rPr>
              <a:t>https://adilet.zan.kz/rus/docs/V1800017565#z15</a:t>
            </a:r>
            <a:r>
              <a:rPr lang="en-US" sz="1600" b="1" dirty="0"/>
              <a:t> </a:t>
            </a:r>
            <a:endParaRPr lang="ru-RU" sz="1600" b="1" dirty="0"/>
          </a:p>
          <a:p>
            <a:pPr algn="just"/>
            <a:endParaRPr lang="ru-RU" sz="1600" b="1" dirty="0"/>
          </a:p>
        </p:txBody>
      </p:sp>
      <p:pic>
        <p:nvPicPr>
          <p:cNvPr id="6" name="Рисунок 5">
            <a:extLst>
              <a:ext uri="{FF2B5EF4-FFF2-40B4-BE49-F238E27FC236}">
                <a16:creationId xmlns:a16="http://schemas.microsoft.com/office/drawing/2014/main" id="{E9B4151C-D75A-A972-5329-B3CC177CC468}"/>
              </a:ext>
            </a:extLst>
          </p:cNvPr>
          <p:cNvPicPr>
            <a:picLocks noChangeAspect="1"/>
          </p:cNvPicPr>
          <p:nvPr/>
        </p:nvPicPr>
        <p:blipFill>
          <a:blip r:embed="rId3"/>
          <a:stretch>
            <a:fillRect/>
          </a:stretch>
        </p:blipFill>
        <p:spPr>
          <a:xfrm>
            <a:off x="70485" y="229698"/>
            <a:ext cx="8635365" cy="6017676"/>
          </a:xfrm>
          <a:prstGeom prst="rect">
            <a:avLst/>
          </a:prstGeom>
        </p:spPr>
      </p:pic>
    </p:spTree>
    <p:extLst>
      <p:ext uri="{BB962C8B-B14F-4D97-AF65-F5344CB8AC3E}">
        <p14:creationId xmlns:p14="http://schemas.microsoft.com/office/powerpoint/2010/main" val="426250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221D0-D54D-DF76-8131-C16D5020F656}"/>
            </a:ext>
          </a:extLst>
        </p:cNvPr>
        <p:cNvGrpSpPr/>
        <p:nvPr/>
      </p:nvGrpSpPr>
      <p:grpSpPr>
        <a:xfrm>
          <a:off x="0" y="0"/>
          <a:ext cx="0" cy="0"/>
          <a:chOff x="0" y="0"/>
          <a:chExt cx="0" cy="0"/>
        </a:xfrm>
      </p:grpSpPr>
      <p:pic>
        <p:nvPicPr>
          <p:cNvPr id="8" name="Рисунок 7">
            <a:extLst>
              <a:ext uri="{FF2B5EF4-FFF2-40B4-BE49-F238E27FC236}">
                <a16:creationId xmlns:a16="http://schemas.microsoft.com/office/drawing/2014/main" id="{3DF01431-F764-B185-C2B1-691387AAFEA2}"/>
              </a:ext>
            </a:extLst>
          </p:cNvPr>
          <p:cNvPicPr>
            <a:picLocks noChangeAspect="1"/>
          </p:cNvPicPr>
          <p:nvPr/>
        </p:nvPicPr>
        <p:blipFill>
          <a:blip r:embed="rId2"/>
          <a:stretch>
            <a:fillRect/>
          </a:stretch>
        </p:blipFill>
        <p:spPr>
          <a:xfrm>
            <a:off x="138162" y="143006"/>
            <a:ext cx="6323597" cy="6619744"/>
          </a:xfrm>
          <a:prstGeom prst="rect">
            <a:avLst/>
          </a:prstGeom>
        </p:spPr>
      </p:pic>
      <p:pic>
        <p:nvPicPr>
          <p:cNvPr id="3" name="Рисунок 2" descr="Изображение выглядит как колесо, рисунок, искусство, картина&#10;&#10;Автоматически созданное описание">
            <a:extLst>
              <a:ext uri="{FF2B5EF4-FFF2-40B4-BE49-F238E27FC236}">
                <a16:creationId xmlns:a16="http://schemas.microsoft.com/office/drawing/2014/main" id="{0AE8CA5F-A583-EA31-24D8-9674528E9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975" y="614412"/>
            <a:ext cx="5395863" cy="5395863"/>
          </a:xfrm>
          <a:prstGeom prst="rect">
            <a:avLst/>
          </a:prstGeom>
        </p:spPr>
      </p:pic>
    </p:spTree>
    <p:extLst>
      <p:ext uri="{BB962C8B-B14F-4D97-AF65-F5344CB8AC3E}">
        <p14:creationId xmlns:p14="http://schemas.microsoft.com/office/powerpoint/2010/main" val="685064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4E0FF-0A5A-6B04-CAC8-5578F929159F}"/>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FDB6CB55-1EA9-C1C4-B12A-57EF37463170}"/>
              </a:ext>
            </a:extLst>
          </p:cNvPr>
          <p:cNvPicPr>
            <a:picLocks noChangeAspect="1"/>
          </p:cNvPicPr>
          <p:nvPr/>
        </p:nvPicPr>
        <p:blipFill>
          <a:blip r:embed="rId2"/>
          <a:stretch>
            <a:fillRect/>
          </a:stretch>
        </p:blipFill>
        <p:spPr>
          <a:xfrm>
            <a:off x="138162" y="123825"/>
            <a:ext cx="5043452" cy="6610350"/>
          </a:xfrm>
          <a:prstGeom prst="rect">
            <a:avLst/>
          </a:prstGeom>
        </p:spPr>
      </p:pic>
      <p:pic>
        <p:nvPicPr>
          <p:cNvPr id="6" name="Рисунок 5" descr="Изображение выглядит как игрушка, мультфильм&#10;&#10;Автоматически созданное описание">
            <a:extLst>
              <a:ext uri="{FF2B5EF4-FFF2-40B4-BE49-F238E27FC236}">
                <a16:creationId xmlns:a16="http://schemas.microsoft.com/office/drawing/2014/main" id="{1A248C53-7794-ED90-9329-826728A7B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20002"/>
            <a:ext cx="5817996" cy="5817996"/>
          </a:xfrm>
          <a:prstGeom prst="rect">
            <a:avLst/>
          </a:prstGeom>
        </p:spPr>
      </p:pic>
    </p:spTree>
    <p:extLst>
      <p:ext uri="{BB962C8B-B14F-4D97-AF65-F5344CB8AC3E}">
        <p14:creationId xmlns:p14="http://schemas.microsoft.com/office/powerpoint/2010/main" val="465059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D2E1-11F7-39DA-3259-EAEDD1E8E08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10FAA8D1-C13D-A70E-F3F2-4CBA504E05FE}"/>
              </a:ext>
            </a:extLst>
          </p:cNvPr>
          <p:cNvPicPr>
            <a:picLocks noChangeAspect="1"/>
          </p:cNvPicPr>
          <p:nvPr/>
        </p:nvPicPr>
        <p:blipFill>
          <a:blip r:embed="rId2"/>
          <a:stretch>
            <a:fillRect/>
          </a:stretch>
        </p:blipFill>
        <p:spPr>
          <a:xfrm>
            <a:off x="69929" y="152400"/>
            <a:ext cx="6528778" cy="6553200"/>
          </a:xfrm>
          <a:prstGeom prst="rect">
            <a:avLst/>
          </a:prstGeom>
        </p:spPr>
      </p:pic>
      <p:pic>
        <p:nvPicPr>
          <p:cNvPr id="7" name="Рисунок 6" descr="Изображение выглядит как мебель, снимок экрана, в помещении&#10;&#10;Автоматически созданное описание">
            <a:extLst>
              <a:ext uri="{FF2B5EF4-FFF2-40B4-BE49-F238E27FC236}">
                <a16:creationId xmlns:a16="http://schemas.microsoft.com/office/drawing/2014/main" id="{4AB95A0D-C11A-57A6-3492-32A9D7732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310" y="547687"/>
            <a:ext cx="5762625" cy="5762625"/>
          </a:xfrm>
          <a:prstGeom prst="rect">
            <a:avLst/>
          </a:prstGeom>
        </p:spPr>
      </p:pic>
    </p:spTree>
    <p:extLst>
      <p:ext uri="{BB962C8B-B14F-4D97-AF65-F5344CB8AC3E}">
        <p14:creationId xmlns:p14="http://schemas.microsoft.com/office/powerpoint/2010/main" val="28544349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TotalTime>
  <Words>481</Words>
  <Application>Microsoft Office PowerPoint</Application>
  <PresentationFormat>Широкоэкранный</PresentationFormat>
  <Paragraphs>31</Paragraphs>
  <Slides>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7</vt:i4>
      </vt:variant>
    </vt:vector>
  </HeadingPairs>
  <TitlesOfParts>
    <vt:vector size="11" baseType="lpstr">
      <vt:lpstr>Aptos</vt:lpstr>
      <vt:lpstr>Aptos Display</vt:lpstr>
      <vt:lpstr>Arial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Yerzhan</dc:creator>
  <cp:lastModifiedBy>Yerzhan</cp:lastModifiedBy>
  <cp:revision>2</cp:revision>
  <dcterms:created xsi:type="dcterms:W3CDTF">2025-01-20T17:53:58Z</dcterms:created>
  <dcterms:modified xsi:type="dcterms:W3CDTF">2025-01-20T20:38:10Z</dcterms:modified>
</cp:coreProperties>
</file>